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  <p:sldMasterId id="2147483736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308" r:id="rId13"/>
    <p:sldId id="310" r:id="rId14"/>
    <p:sldId id="316" r:id="rId15"/>
    <p:sldId id="311" r:id="rId16"/>
    <p:sldId id="312" r:id="rId17"/>
    <p:sldId id="313" r:id="rId18"/>
    <p:sldId id="314" r:id="rId19"/>
    <p:sldId id="315" r:id="rId20"/>
    <p:sldId id="306" r:id="rId21"/>
    <p:sldId id="264" r:id="rId22"/>
    <p:sldId id="265" r:id="rId2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Medium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0834B6A-6B57-4A4D-A35C-92CF1A568C85}">
  <a:tblStyle styleId="{A0834B6A-6B57-4A4D-A35C-92CF1A568C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 autoAdjust="0"/>
    <p:restoredTop sz="94636" autoAdjust="0"/>
  </p:normalViewPr>
  <p:slideViewPr>
    <p:cSldViewPr snapToGrid="0">
      <p:cViewPr varScale="1">
        <p:scale>
          <a:sx n="114" d="100"/>
          <a:sy n="114" d="100"/>
        </p:scale>
        <p:origin x="80" y="520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14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F2416AB-6B40-4AB2-ADE9-DE8EBB6BE2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30A0FD5-3DA5-47EC-8DC8-BE1718BB34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514F4-1A3D-4AD1-9516-ACB9367B6BE7}" type="datetimeFigureOut">
              <a:rPr lang="ru-RU" smtClean="0"/>
              <a:t>20.02.2025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D6AC74D-193E-475A-8B29-8BC83F4517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716F830-DBFB-4D8D-B258-0C32F0DDCB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F67F0-CE3D-4AB0-96EB-FA05697DB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237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045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0f7d84ce1d_0_1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0f7d84ce1d_0_1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228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031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464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546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018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2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747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888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{A0834B6A-6B57-4A4D-A35C-92CF1A568C85}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{A0834B6A-6B57-4A4D-A35C-92CF1A568C85}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77" name="Google Shape;17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0" name="Google Shape;18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4" name="Google Shape;1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5" name="Google Shape;1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6" name="Google Shape;1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187" name="Google Shape;187;p4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4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4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4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4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197" name="Google Shape;197;p5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{A0834B6A-6B57-4A4D-A35C-92CF1A568C85}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204" name="Google Shape;204;p5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{A0834B6A-6B57-4A4D-A35C-92CF1A568C85}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7" name="Google Shape;207;p5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5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5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5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5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5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5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220" name="Google Shape;220;p5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221" name="Google Shape;221;p5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6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3" name="Google Shape;173;p4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6" r:id="rId6"/>
    <p:sldLayoutId id="2147483697" r:id="rId7"/>
    <p:sldLayoutId id="2147483698" r:id="rId8"/>
    <p:sldLayoutId id="214748369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589318" cy="6463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6301003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Создание и тестирование высоконагруженного отказоустойчивого кластера </a:t>
            </a:r>
            <a:r>
              <a:rPr lang="ru-RU" sz="32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r>
              <a:rPr lang="ru-RU" sz="3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на базе </a:t>
            </a:r>
            <a:r>
              <a:rPr lang="ru-RU" sz="32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Patroni</a:t>
            </a:r>
            <a:endParaRPr lang="ru-RU" sz="32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 err="1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PostgreSQL</a:t>
            </a:r>
            <a:r>
              <a:rPr lang="ru-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 для администраторов баз данных и разработчиков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206298" y="211874"/>
            <a:ext cx="3323063" cy="69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6402BA"/>
                </a:solidFill>
              </a:rPr>
              <a:t>Patroni</a:t>
            </a:r>
            <a:endParaRPr lang="ru-RU" sz="3000" dirty="0"/>
          </a:p>
        </p:txBody>
      </p:sp>
      <p:sp>
        <p:nvSpPr>
          <p:cNvPr id="13" name="Google Shape;598;p109">
            <a:extLst>
              <a:ext uri="{FF2B5EF4-FFF2-40B4-BE49-F238E27FC236}">
                <a16:creationId xmlns:a16="http://schemas.microsoft.com/office/drawing/2014/main" id="{5FEC1C57-ED70-4EE2-A74F-579BD5242A8F}"/>
              </a:ext>
            </a:extLst>
          </p:cNvPr>
          <p:cNvSpPr txBox="1"/>
          <p:nvPr/>
        </p:nvSpPr>
        <p:spPr>
          <a:xfrm>
            <a:off x="286601" y="1048215"/>
            <a:ext cx="3323062" cy="2626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dirty="0">
                <a:solidFill>
                  <a:schemeClr val="dk1"/>
                </a:solidFill>
                <a:latin typeface="Roboto Medium"/>
                <a:ea typeface="Roboto Medium"/>
                <a:sym typeface="Roboto Medium"/>
              </a:rPr>
              <a:t>Framework, для построения кластера</a:t>
            </a:r>
            <a:r>
              <a:rPr lang="en-US" sz="2300" dirty="0">
                <a:solidFill>
                  <a:schemeClr val="dk1"/>
                </a:solidFill>
                <a:latin typeface="Roboto Medium"/>
                <a:ea typeface="Roboto Medium"/>
                <a:sym typeface="Roboto Medium"/>
              </a:rPr>
              <a:t> </a:t>
            </a:r>
            <a:r>
              <a:rPr lang="ru-RU" sz="2300" dirty="0" err="1">
                <a:solidFill>
                  <a:schemeClr val="dk1"/>
                </a:solidFill>
                <a:latin typeface="Roboto Medium"/>
                <a:ea typeface="Roboto Medium"/>
                <a:sym typeface="Roboto Medium"/>
              </a:rPr>
              <a:t>Postgre</a:t>
            </a:r>
            <a:r>
              <a:rPr lang="en-US" sz="2300" dirty="0">
                <a:solidFill>
                  <a:schemeClr val="dk1"/>
                </a:solidFill>
                <a:latin typeface="Roboto Medium"/>
                <a:ea typeface="Roboto Medium"/>
                <a:sym typeface="Roboto Medium"/>
              </a:rPr>
              <a:t>SQL </a:t>
            </a:r>
            <a:r>
              <a:rPr lang="ru-RU" sz="2300" dirty="0">
                <a:solidFill>
                  <a:schemeClr val="dk1"/>
                </a:solidFill>
                <a:latin typeface="Roboto Medium"/>
                <a:ea typeface="Roboto Medium"/>
                <a:sym typeface="Roboto Medium"/>
              </a:rPr>
              <a:t>высокой</a:t>
            </a:r>
            <a:r>
              <a:rPr lang="en-US" sz="2300" dirty="0">
                <a:solidFill>
                  <a:schemeClr val="dk1"/>
                </a:solidFill>
                <a:latin typeface="Roboto Medium"/>
                <a:ea typeface="Roboto Medium"/>
                <a:sym typeface="Roboto Medium"/>
              </a:rPr>
              <a:t> </a:t>
            </a:r>
            <a:r>
              <a:rPr lang="ru-RU" sz="2300" dirty="0">
                <a:solidFill>
                  <a:schemeClr val="dk1"/>
                </a:solidFill>
                <a:latin typeface="Roboto Medium"/>
                <a:ea typeface="Roboto Medium"/>
                <a:sym typeface="Roboto Medium"/>
              </a:rPr>
              <a:t>доступности </a:t>
            </a:r>
            <a:r>
              <a:rPr lang="en-US" sz="2300" dirty="0">
                <a:solidFill>
                  <a:schemeClr val="dk1"/>
                </a:solidFill>
                <a:latin typeface="Roboto Medium"/>
                <a:ea typeface="Roboto Medium"/>
                <a:sym typeface="Roboto Medium"/>
              </a:rPr>
              <a:t> </a:t>
            </a:r>
            <a:r>
              <a:rPr lang="ru-RU" sz="2300" dirty="0">
                <a:solidFill>
                  <a:schemeClr val="dk1"/>
                </a:solidFill>
                <a:latin typeface="Roboto Medium"/>
                <a:ea typeface="Roboto Medium"/>
                <a:sym typeface="Roboto Medium"/>
              </a:rPr>
              <a:t>на основе потоковой репликации.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EB323E-784C-4E23-9A8A-69528A50DA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911"/>
          <a:stretch/>
        </p:blipFill>
        <p:spPr>
          <a:xfrm>
            <a:off x="3529361" y="22304"/>
            <a:ext cx="5189995" cy="510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57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5"/>
          <p:cNvSpPr txBox="1">
            <a:spLocks noGrp="1"/>
          </p:cNvSpPr>
          <p:nvPr>
            <p:ph type="title"/>
          </p:nvPr>
        </p:nvSpPr>
        <p:spPr>
          <a:xfrm>
            <a:off x="623400" y="4302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050505"/>
                </a:solidFill>
              </a:rPr>
              <a:t>Сложности при развертывании </a:t>
            </a:r>
            <a:r>
              <a:rPr lang="en-US" dirty="0" err="1">
                <a:solidFill>
                  <a:srgbClr val="050505"/>
                </a:solidFill>
              </a:rPr>
              <a:t>Patroni</a:t>
            </a:r>
            <a:endParaRPr dirty="0">
              <a:solidFill>
                <a:srgbClr val="050505"/>
              </a:solidFill>
            </a:endParaRPr>
          </a:p>
        </p:txBody>
      </p:sp>
      <p:graphicFrame>
        <p:nvGraphicFramePr>
          <p:cNvPr id="646" name="Google Shape;646;p115"/>
          <p:cNvGraphicFramePr/>
          <p:nvPr>
            <p:extLst>
              <p:ext uri="{D42A27DB-BD31-4B8C-83A1-F6EECF244321}">
                <p14:modId xmlns:p14="http://schemas.microsoft.com/office/powerpoint/2010/main" val="2685812351"/>
              </p:ext>
            </p:extLst>
          </p:nvPr>
        </p:nvGraphicFramePr>
        <p:xfrm>
          <a:off x="623399" y="1391999"/>
          <a:ext cx="8024371" cy="3018307"/>
        </p:xfrm>
        <a:graphic>
          <a:graphicData uri="http://schemas.openxmlformats.org/drawingml/2006/table">
            <a:tbl>
              <a:tblPr>
                <a:noFill/>
                <a:tableStyleId>{A0834B6A-6B57-4A4D-A35C-92CF1A568C85}</a:tableStyleId>
              </a:tblPr>
              <a:tblGrid>
                <a:gridCol w="542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1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48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 поднимались реплики </a:t>
                      </a:r>
                      <a:r>
                        <a:rPr lang="en-US" sz="18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Patroni</a:t>
                      </a:r>
                      <a:r>
                        <a:rPr lang="en-US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из-за ошибки</a:t>
                      </a:r>
                      <a:r>
                        <a:rPr lang="en-US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: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dirty="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invalid value for parameter "</a:t>
                      </a:r>
                      <a:r>
                        <a:rPr lang="en-US" sz="1800" b="1" i="0" dirty="0" err="1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lc_monetary</a:t>
                      </a:r>
                      <a:r>
                        <a:rPr lang="en-US" sz="1800" b="1" i="0" dirty="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": "en_GB.UTF-8"</a:t>
                      </a:r>
                      <a:endParaRPr sz="1800" b="1" i="0" dirty="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3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Научился не только создавать кластер </a:t>
                      </a:r>
                      <a:r>
                        <a:rPr lang="en-US" sz="18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Patroni</a:t>
                      </a:r>
                      <a:r>
                        <a:rPr lang="ru-RU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но и удалять его без команды типа: 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dirty="0" err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sudo</a:t>
                      </a:r>
                      <a:r>
                        <a:rPr lang="en-US" sz="1800" b="1" i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800" b="1" i="1" dirty="0" err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patronictl</a:t>
                      </a:r>
                      <a:r>
                        <a:rPr lang="en-US" sz="1800" b="1" i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-c /</a:t>
                      </a:r>
                      <a:r>
                        <a:rPr lang="en-US" sz="1800" b="1" i="1" dirty="0" err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etc</a:t>
                      </a:r>
                      <a:r>
                        <a:rPr lang="en-US" sz="1800" b="1" i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/</a:t>
                      </a:r>
                      <a:r>
                        <a:rPr lang="en-US" sz="1800" b="1" i="1" dirty="0" err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patroni.yml</a:t>
                      </a:r>
                      <a:r>
                        <a:rPr lang="en-US" sz="1800" b="1" i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 remove 7088634863084761990</a:t>
                      </a:r>
                      <a:endParaRPr sz="1800" b="1" i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81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Перед созданием кластера, применил </a:t>
                      </a:r>
                      <a:r>
                        <a:rPr lang="ru-RU" sz="18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леварство</a:t>
                      </a:r>
                      <a:r>
                        <a:rPr lang="ru-RU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в виде: 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b="1" i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sudo </a:t>
                      </a:r>
                      <a:r>
                        <a:rPr lang="es-ES" sz="1800" b="1" i="1" dirty="0" err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locale</a:t>
                      </a:r>
                      <a:r>
                        <a:rPr lang="es-ES" sz="1800" b="1" i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-gen en_US.UTF-8</a:t>
                      </a:r>
                      <a:endParaRPr sz="1800" b="1" i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63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206298" y="211874"/>
            <a:ext cx="3323063" cy="69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6402BA"/>
                </a:solidFill>
              </a:rPr>
              <a:t>HAProxy</a:t>
            </a:r>
            <a:endParaRPr lang="ru-RU" sz="3000" dirty="0"/>
          </a:p>
        </p:txBody>
      </p:sp>
      <p:sp>
        <p:nvSpPr>
          <p:cNvPr id="13" name="Google Shape;598;p109">
            <a:extLst>
              <a:ext uri="{FF2B5EF4-FFF2-40B4-BE49-F238E27FC236}">
                <a16:creationId xmlns:a16="http://schemas.microsoft.com/office/drawing/2014/main" id="{5FEC1C57-ED70-4EE2-A74F-579BD5242A8F}"/>
              </a:ext>
            </a:extLst>
          </p:cNvPr>
          <p:cNvSpPr txBox="1"/>
          <p:nvPr/>
        </p:nvSpPr>
        <p:spPr>
          <a:xfrm>
            <a:off x="286601" y="1048215"/>
            <a:ext cx="3323062" cy="344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dirty="0">
                <a:solidFill>
                  <a:schemeClr val="dk1"/>
                </a:solidFill>
                <a:latin typeface="Roboto Medium"/>
                <a:ea typeface="Roboto Medium"/>
                <a:sym typeface="Roboto Medium"/>
              </a:rPr>
              <a:t>Балансировщик нагрузки.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dirty="0">
                <a:solidFill>
                  <a:schemeClr val="dk1"/>
                </a:solidFill>
                <a:latin typeface="Roboto Medium"/>
                <a:ea typeface="Roboto Medium"/>
                <a:sym typeface="Roboto Medium"/>
              </a:rPr>
              <a:t>Лёгкая и гибкая настройка.</a:t>
            </a:r>
            <a:endParaRPr lang="en-US" sz="2300" dirty="0">
              <a:solidFill>
                <a:schemeClr val="dk1"/>
              </a:solidFill>
              <a:latin typeface="Roboto Medium"/>
              <a:ea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dirty="0">
                <a:solidFill>
                  <a:schemeClr val="dk1"/>
                </a:solidFill>
                <a:latin typeface="Roboto Medium"/>
                <a:ea typeface="Roboto Medium"/>
                <a:sym typeface="Roboto Medium"/>
              </a:rPr>
              <a:t>Знает где мастер и реплики.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dirty="0">
                <a:solidFill>
                  <a:schemeClr val="dk1"/>
                </a:solidFill>
                <a:latin typeface="Roboto Medium"/>
                <a:ea typeface="Roboto Medium"/>
                <a:sym typeface="Roboto Medium"/>
              </a:rPr>
              <a:t>Распределяет нагрузку по репликам.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811AE9-F6F5-499A-93DF-E661D4D15D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43"/>
          <a:stretch/>
        </p:blipFill>
        <p:spPr>
          <a:xfrm>
            <a:off x="3532927" y="50188"/>
            <a:ext cx="5106805" cy="506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88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206298" y="211874"/>
            <a:ext cx="3323063" cy="69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6402BA"/>
                </a:solidFill>
              </a:rPr>
              <a:t>KeepAlived</a:t>
            </a:r>
            <a:endParaRPr lang="ru-RU" sz="3000" dirty="0"/>
          </a:p>
        </p:txBody>
      </p:sp>
      <p:sp>
        <p:nvSpPr>
          <p:cNvPr id="13" name="Google Shape;598;p109">
            <a:extLst>
              <a:ext uri="{FF2B5EF4-FFF2-40B4-BE49-F238E27FC236}">
                <a16:creationId xmlns:a16="http://schemas.microsoft.com/office/drawing/2014/main" id="{5FEC1C57-ED70-4EE2-A74F-579BD5242A8F}"/>
              </a:ext>
            </a:extLst>
          </p:cNvPr>
          <p:cNvSpPr txBox="1"/>
          <p:nvPr/>
        </p:nvSpPr>
        <p:spPr>
          <a:xfrm>
            <a:off x="286600" y="1048215"/>
            <a:ext cx="3432331" cy="384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dirty="0">
                <a:solidFill>
                  <a:schemeClr val="dk1"/>
                </a:solidFill>
                <a:latin typeface="Roboto Medium"/>
                <a:ea typeface="Roboto Medium"/>
                <a:sym typeface="Roboto Medium"/>
              </a:rPr>
              <a:t>Единая точка подключения, решает проблему прохождения трафика разными маршрутами, обеспечивает доступность самого балансировщика нагрузки.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DD74AA-903E-4806-B6ED-24008BA78D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5" b="37341"/>
          <a:stretch/>
        </p:blipFill>
        <p:spPr>
          <a:xfrm>
            <a:off x="3663485" y="89200"/>
            <a:ext cx="5057209" cy="492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09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5757" y="78060"/>
            <a:ext cx="8971155" cy="512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7030A0"/>
                </a:solidFill>
              </a:rPr>
              <a:t>Тестирование</a:t>
            </a:r>
            <a:r>
              <a:rPr lang="en-US" sz="2400" dirty="0">
                <a:solidFill>
                  <a:srgbClr val="7030A0"/>
                </a:solidFill>
              </a:rPr>
              <a:t>:</a:t>
            </a:r>
            <a:r>
              <a:rPr lang="ru-RU" sz="2400" dirty="0">
                <a:solidFill>
                  <a:srgbClr val="7030A0"/>
                </a:solidFill>
              </a:rPr>
              <a:t> Мастер </a:t>
            </a:r>
            <a:r>
              <a:rPr lang="en-US" sz="2400" dirty="0">
                <a:solidFill>
                  <a:srgbClr val="7030A0"/>
                </a:solidFill>
              </a:rPr>
              <a:t>(</a:t>
            </a:r>
            <a:r>
              <a:rPr lang="ru-RU" sz="2400" dirty="0">
                <a:solidFill>
                  <a:srgbClr val="7030A0"/>
                </a:solidFill>
              </a:rPr>
              <a:t>Запись + Чтение</a:t>
            </a:r>
            <a:r>
              <a:rPr lang="en-US" sz="2400" dirty="0">
                <a:solidFill>
                  <a:srgbClr val="7030A0"/>
                </a:solidFill>
              </a:rPr>
              <a:t>)</a:t>
            </a:r>
            <a:endParaRPr lang="ru-RU" sz="2400" dirty="0">
              <a:solidFill>
                <a:srgbClr val="7030A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54C7B8-DD44-46C1-9A9D-FE8B521BE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58"/>
          <a:stretch/>
        </p:blipFill>
        <p:spPr>
          <a:xfrm>
            <a:off x="55757" y="687238"/>
            <a:ext cx="9038063" cy="402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57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455204" y="78060"/>
            <a:ext cx="8093492" cy="512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7030A0"/>
                </a:solidFill>
              </a:rPr>
              <a:t>Тестирование</a:t>
            </a:r>
            <a:r>
              <a:rPr lang="en-US" sz="2400" dirty="0">
                <a:solidFill>
                  <a:srgbClr val="7030A0"/>
                </a:solidFill>
              </a:rPr>
              <a:t>:</a:t>
            </a:r>
            <a:r>
              <a:rPr lang="ru-RU" sz="2400" dirty="0">
                <a:solidFill>
                  <a:srgbClr val="7030A0"/>
                </a:solidFill>
              </a:rPr>
              <a:t> Мастер -</a:t>
            </a:r>
            <a:r>
              <a:rPr lang="en-US" sz="2400" dirty="0">
                <a:solidFill>
                  <a:srgbClr val="7030A0"/>
                </a:solidFill>
              </a:rPr>
              <a:t>RW</a:t>
            </a:r>
            <a:r>
              <a:rPr lang="ru-RU" sz="2400" dirty="0">
                <a:solidFill>
                  <a:srgbClr val="7030A0"/>
                </a:solidFill>
              </a:rPr>
              <a:t>,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ru-RU" sz="2400" dirty="0">
                <a:solidFill>
                  <a:srgbClr val="7030A0"/>
                </a:solidFill>
              </a:rPr>
              <a:t>Реплики</a:t>
            </a:r>
            <a:r>
              <a:rPr lang="en-US" sz="2400" dirty="0">
                <a:solidFill>
                  <a:srgbClr val="7030A0"/>
                </a:solidFill>
              </a:rPr>
              <a:t> –R, </a:t>
            </a:r>
            <a:r>
              <a:rPr lang="en-US" sz="2400" dirty="0" err="1">
                <a:solidFill>
                  <a:srgbClr val="7030A0"/>
                </a:solidFill>
              </a:rPr>
              <a:t>SwitchOver</a:t>
            </a:r>
            <a:endParaRPr lang="ru-RU" sz="2400" dirty="0">
              <a:solidFill>
                <a:srgbClr val="7030A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711111-3632-491E-A38E-F9A881FDF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7"/>
          <a:stretch/>
        </p:blipFill>
        <p:spPr>
          <a:xfrm>
            <a:off x="455204" y="568711"/>
            <a:ext cx="8093491" cy="455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42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89209" y="78060"/>
            <a:ext cx="8898673" cy="512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7030A0"/>
                </a:solidFill>
              </a:rPr>
              <a:t>Тест</a:t>
            </a:r>
            <a:r>
              <a:rPr lang="en-US" sz="2400" dirty="0">
                <a:solidFill>
                  <a:srgbClr val="7030A0"/>
                </a:solidFill>
              </a:rPr>
              <a:t>: old leader</a:t>
            </a:r>
            <a:r>
              <a:rPr lang="ru-RU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7030A0"/>
                </a:solidFill>
              </a:rPr>
              <a:t>(1</a:t>
            </a:r>
            <a:r>
              <a:rPr lang="ru-RU" sz="2400" dirty="0">
                <a:solidFill>
                  <a:srgbClr val="7030A0"/>
                </a:solidFill>
              </a:rPr>
              <a:t>-</a:t>
            </a:r>
            <a:r>
              <a:rPr lang="en-US" sz="2400" dirty="0">
                <a:solidFill>
                  <a:srgbClr val="7030A0"/>
                </a:solidFill>
              </a:rPr>
              <a:t>Err)</a:t>
            </a:r>
            <a:r>
              <a:rPr lang="ru-RU" sz="2400" dirty="0">
                <a:solidFill>
                  <a:srgbClr val="7030A0"/>
                </a:solidFill>
              </a:rPr>
              <a:t>,</a:t>
            </a:r>
            <a:r>
              <a:rPr lang="en-US" sz="2400" dirty="0">
                <a:solidFill>
                  <a:srgbClr val="7030A0"/>
                </a:solidFill>
              </a:rPr>
              <a:t> new leader (2-Err), replica (3-Ok)</a:t>
            </a:r>
            <a:endParaRPr lang="ru-RU" sz="2400" dirty="0">
              <a:solidFill>
                <a:srgbClr val="7030A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0AC672-74B4-45EC-A7E2-92DFCE2ACA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5"/>
          <a:stretch/>
        </p:blipFill>
        <p:spPr>
          <a:xfrm>
            <a:off x="600170" y="524108"/>
            <a:ext cx="7965849" cy="45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70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/>
              <a:t>Выводы</a:t>
            </a:r>
            <a:endParaRPr lang="ru-RU"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300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1806780082"/>
              </p:ext>
            </p:extLst>
          </p:nvPr>
        </p:nvGraphicFramePr>
        <p:xfrm>
          <a:off x="500550" y="955327"/>
          <a:ext cx="8142900" cy="4106318"/>
        </p:xfrm>
        <a:graphic>
          <a:graphicData uri="http://schemas.openxmlformats.org/drawingml/2006/table">
            <a:tbl>
              <a:tblPr>
                <a:noFill/>
                <a:tableStyleId>{A0834B6A-6B57-4A4D-A35C-92CF1A568C85}</a:tableStyleId>
              </a:tblPr>
              <a:tblGrid>
                <a:gridCol w="550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2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7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Поставленные цели и задачи достигнуты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4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занял 10 дней (с момента развертывания 1ой ВМ, судя по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/var/log/syslog)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оказался полезным на все 100%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Полученные навыки скоро пригодятся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 миграции с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MSSQL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580491"/>
                  </a:ext>
                </a:extLst>
              </a:tr>
              <a:tr h="159628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Выполнение проекта породило много вопросов таких как: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Бесшовное переключение при падении любого из узлов (</a:t>
                      </a:r>
                      <a:r>
                        <a:rPr lang="ru-RU" sz="1600" dirty="0" err="1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пуллер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?);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Требования накладываемы на ПО работающее с кластером;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Оптимальная схема кластера с учетом особенностей ПО;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</a:t>
                      </a:r>
                      <a:r>
                        <a:rPr lang="ru-RU" sz="1600" dirty="0" err="1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Бэкапирование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мониторинг.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78732"/>
                  </a:ext>
                </a:extLst>
              </a:tr>
              <a:tr h="41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1354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274770"/>
            <a:ext cx="8520600" cy="2388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3000" dirty="0"/>
              <a:t>Создание и тестирование высоконагруженного отказоустойчивого кластера </a:t>
            </a:r>
            <a:r>
              <a:rPr lang="ru-RU" sz="3000" dirty="0" err="1"/>
              <a:t>PostgreSQL</a:t>
            </a:r>
            <a:r>
              <a:rPr lang="ru-RU" sz="3000" dirty="0"/>
              <a:t> на базе </a:t>
            </a:r>
            <a:r>
              <a:rPr lang="ru-RU" sz="3000" dirty="0" err="1"/>
              <a:t>Patroni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899475" y="2746313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Олег Баранов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Администратор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IT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систем ООО «Лоция»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BI </a:t>
            </a: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приложения,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C#, Fore, T-SQL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8090BA-4F39-47EC-A819-5B925ED86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08" y="2229192"/>
            <a:ext cx="1666983" cy="21428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657465753"/>
              </p:ext>
            </p:extLst>
          </p:nvPr>
        </p:nvGraphicFramePr>
        <p:xfrm>
          <a:off x="952500" y="2382125"/>
          <a:ext cx="7239000" cy="2363447"/>
        </p:xfrm>
        <a:graphic>
          <a:graphicData uri="http://schemas.openxmlformats.org/drawingml/2006/table">
            <a:tbl>
              <a:tblPr>
                <a:noFill/>
                <a:tableStyleId>{A0834B6A-6B57-4A4D-A35C-92CF1A568C85}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Развернуть 6 ВМ в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Wmware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Поднять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кла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тер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базе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Patroni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(Consul +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Patroni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+ PostgreSQL)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Обеспечить балансировку нагрузки (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HAProxy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+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KeepAlived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Обеспечить высокую доступности и отказоустойчивости сетевых сервисов (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HAProxy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+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KeepAlived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);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Протестировать решение.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2916216" y="1092819"/>
            <a:ext cx="5887500" cy="73813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Создать и протестировать высоконагруженный отказоустойчивый кластер </a:t>
            </a:r>
            <a:r>
              <a:rPr lang="ru-RU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PostgreSQL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на базе </a:t>
            </a:r>
            <a:r>
              <a:rPr lang="ru-RU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Patroni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1291501744"/>
              </p:ext>
            </p:extLst>
          </p:nvPr>
        </p:nvGraphicFramePr>
        <p:xfrm>
          <a:off x="952500" y="1076093"/>
          <a:ext cx="7239000" cy="3677649"/>
        </p:xfrm>
        <a:graphic>
          <a:graphicData uri="http://schemas.openxmlformats.org/drawingml/2006/table">
            <a:tbl>
              <a:tblPr>
                <a:noFill/>
                <a:tableStyleId>{A0834B6A-6B57-4A4D-A35C-92CF1A568C85}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8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VMware® Workstation 17 Pro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8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Ubuntu 22.04 LTS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8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en-US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lang="ru" sz="16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Consul v1.20.2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8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 16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8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lang="ru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Patroni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4.0.4</a:t>
                      </a: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902493"/>
                  </a:ext>
                </a:extLst>
              </a:tr>
              <a:tr h="4818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lang="ru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HAProxy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3.0.8</a:t>
                      </a: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383544"/>
                  </a:ext>
                </a:extLst>
              </a:tr>
              <a:tr h="7862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Keepalived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v2.2.4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3327435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A30CB9-A551-44DB-993E-4F764041B6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62484" y="90876"/>
            <a:ext cx="4269440" cy="496544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D348C0-29F0-4F5A-88EF-5930663F1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06" y="1241490"/>
            <a:ext cx="3387678" cy="36507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/>
              <a:t>Инфраструктура</a:t>
            </a:r>
            <a:endParaRPr lang="ru-RU"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965538-6D75-42EF-B0DC-355EBE998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74" y="1489858"/>
            <a:ext cx="7309226" cy="26544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206298" y="211874"/>
            <a:ext cx="3323063" cy="69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6402BA"/>
                </a:solidFill>
              </a:rPr>
              <a:t>Consul</a:t>
            </a:r>
            <a:endParaRPr lang="ru-RU"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B57407-EB3F-47EC-BD6E-BC964E64B6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323" b="2764"/>
          <a:stretch/>
        </p:blipFill>
        <p:spPr>
          <a:xfrm>
            <a:off x="3644090" y="61336"/>
            <a:ext cx="5031559" cy="5001322"/>
          </a:xfrm>
          <a:prstGeom prst="rect">
            <a:avLst/>
          </a:prstGeom>
        </p:spPr>
      </p:pic>
      <p:sp>
        <p:nvSpPr>
          <p:cNvPr id="13" name="Google Shape;598;p109">
            <a:extLst>
              <a:ext uri="{FF2B5EF4-FFF2-40B4-BE49-F238E27FC236}">
                <a16:creationId xmlns:a16="http://schemas.microsoft.com/office/drawing/2014/main" id="{5FEC1C57-ED70-4EE2-A74F-579BD5242A8F}"/>
              </a:ext>
            </a:extLst>
          </p:cNvPr>
          <p:cNvSpPr txBox="1"/>
          <p:nvPr/>
        </p:nvSpPr>
        <p:spPr>
          <a:xfrm>
            <a:off x="286601" y="1048215"/>
            <a:ext cx="3187003" cy="303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dirty="0">
                <a:solidFill>
                  <a:schemeClr val="dk1"/>
                </a:solidFill>
                <a:latin typeface="Roboto Medium"/>
                <a:ea typeface="Roboto Medium"/>
                <a:sym typeface="Roboto Medium"/>
              </a:rPr>
              <a:t>Распределенное согласованное хранилище данных по типу ключ-значение.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2300" dirty="0">
              <a:solidFill>
                <a:schemeClr val="dk1"/>
              </a:solidFill>
              <a:latin typeface="Roboto Medium"/>
              <a:ea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dirty="0">
                <a:solidFill>
                  <a:schemeClr val="dk1"/>
                </a:solidFill>
                <a:latin typeface="Roboto Medium"/>
                <a:ea typeface="Roboto Medium"/>
                <a:sym typeface="Roboto Medium"/>
              </a:rPr>
              <a:t> «Дружит» с </a:t>
            </a:r>
            <a:r>
              <a:rPr lang="en-US" sz="2300" dirty="0" err="1">
                <a:solidFill>
                  <a:schemeClr val="dk1"/>
                </a:solidFill>
                <a:latin typeface="Roboto Medium"/>
                <a:ea typeface="Roboto Medium"/>
                <a:sym typeface="Roboto Medium"/>
              </a:rPr>
              <a:t>Patroni</a:t>
            </a:r>
            <a:r>
              <a:rPr lang="ru-RU" sz="2300" dirty="0">
                <a:solidFill>
                  <a:schemeClr val="dk1"/>
                </a:solidFill>
                <a:latin typeface="Roboto Medium"/>
                <a:ea typeface="Roboto Medium"/>
                <a:sym typeface="Roboto Medium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5459911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470</Words>
  <Application>Microsoft Office PowerPoint</Application>
  <PresentationFormat>Экран (16:9)</PresentationFormat>
  <Paragraphs>92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Roboto</vt:lpstr>
      <vt:lpstr>Arial</vt:lpstr>
      <vt:lpstr>Roboto Medium</vt:lpstr>
      <vt:lpstr>Courier New</vt:lpstr>
      <vt:lpstr>Светлая тема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Создание и тестирование высоконагруженного отказоустойчивого кластера PostgreSQL на базе Patroni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Инфраструктура</vt:lpstr>
      <vt:lpstr>Consul</vt:lpstr>
      <vt:lpstr>Patroni</vt:lpstr>
      <vt:lpstr>Сложности при развертывании Patroni</vt:lpstr>
      <vt:lpstr>HAProxy</vt:lpstr>
      <vt:lpstr>KeepAlived</vt:lpstr>
      <vt:lpstr>Тестирование: Мастер (Запись + Чтение)</vt:lpstr>
      <vt:lpstr>Тестирование: Мастер -RW, Реплики –R, SwitchOver</vt:lpstr>
      <vt:lpstr>Тест: old leader (1-Err), new leader (2-Err), replica (3-Ok)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Oleg</cp:lastModifiedBy>
  <cp:revision>54</cp:revision>
  <dcterms:modified xsi:type="dcterms:W3CDTF">2025-02-20T13:36:33Z</dcterms:modified>
</cp:coreProperties>
</file>